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307" r:id="rId2"/>
    <p:sldId id="284" r:id="rId3"/>
    <p:sldId id="286" r:id="rId4"/>
    <p:sldId id="287" r:id="rId5"/>
    <p:sldId id="289" r:id="rId6"/>
    <p:sldId id="291" r:id="rId7"/>
    <p:sldId id="292" r:id="rId8"/>
    <p:sldId id="293" r:id="rId9"/>
    <p:sldId id="294" r:id="rId10"/>
    <p:sldId id="297" r:id="rId11"/>
    <p:sldId id="308" r:id="rId12"/>
    <p:sldId id="298" r:id="rId13"/>
    <p:sldId id="304" r:id="rId14"/>
    <p:sldId id="306" r:id="rId15"/>
    <p:sldId id="299" r:id="rId16"/>
    <p:sldId id="303" r:id="rId17"/>
    <p:sldId id="300" r:id="rId18"/>
    <p:sldId id="30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9D29D-492F-4143-BE33-631459A15095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DB77F-4899-4578-AC61-1385FCE7A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91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CB030-817A-496C-8D6C-58CE0E530D12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88920-9B46-4EE4-AE3D-883421DD4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8900" dirty="0" smtClean="0">
                <a:cs typeface="+mn-cs"/>
              </a:rPr>
              <a:t>آموزش بر بالین بیمار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دکترکیاوش </a:t>
            </a:r>
            <a:r>
              <a:rPr lang="fa-IR" dirty="0"/>
              <a:t>فکری</a:t>
            </a:r>
            <a:r>
              <a:rPr lang="en-US" sz="3100" dirty="0"/>
              <a:t/>
            </a:r>
            <a:br>
              <a:rPr lang="en-US" sz="3100" dirty="0"/>
            </a:br>
            <a:r>
              <a:rPr lang="fa-IR" dirty="0"/>
              <a:t/>
            </a:r>
            <a:br>
              <a:rPr lang="fa-IR" dirty="0"/>
            </a:br>
            <a:r>
              <a:rPr lang="fa-IR" dirty="0"/>
              <a:t>فوق تخصص هماتولوژی انکولوژی </a:t>
            </a:r>
            <a:r>
              <a:rPr lang="fa-IR" dirty="0" smtClean="0"/>
              <a:t>کودکان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381593259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214282" y="747393"/>
            <a:ext cx="850109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منابع : پویایی گروه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هدف از حیطه سوم این است که تمامی اعضای گروه در طی جلسه فعال نگاه داشته شوند . رعایت این نکته برای حفظ موفقیت یک جلسه آموزش بالینی بسیار پر اهمیت است 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تعیین هدف برای گروه در کل  و نیز تک تک افراد ( پیش از ورود به اتاق بیمار ) و نیز تعیین مدت زمان جلسه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در هنگام حضور در اتاق بیمار ، استاد باید به تمام افراد حاضر شامل فراگیران و سایر افرادی که در اتاق هستند ، توجه داشته باشد 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در گیر کردن فعالانه افراد ساکت تر و نیز کنترل افراد غالب اهمیت دارد 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بیماران نیز از افراد فعال در گروه هستند و باید آنها را تشویق به آموزش دادن و پ</a:t>
            </a:r>
            <a:r>
              <a:rPr lang="fa-IR" sz="2000" b="1" dirty="0">
                <a:latin typeface="Calibri" pitchFamily="34" charset="0"/>
                <a:ea typeface="Calibri" pitchFamily="34" charset="0"/>
              </a:rPr>
              <a:t>ر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سیدن سوال نمود 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806489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اصول کلی راند آموزشی</a:t>
            </a:r>
          </a:p>
          <a:p>
            <a:pPr algn="r" rtl="1"/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endParaRPr lang="fa-I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حداقل 2 جلسه و بهتر است 3 جلسه در هفته</a:t>
            </a:r>
          </a:p>
          <a:p>
            <a:pPr algn="r" rtl="1"/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زمان کلی 45 تا 90 دقیقه و هر بیمار 30 تا 45 دقیقه</a:t>
            </a:r>
          </a:p>
          <a:p>
            <a:pPr algn="r" rtl="1"/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پس از انجام راند کاری </a:t>
            </a:r>
          </a:p>
          <a:p>
            <a:pPr algn="r" rtl="1"/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تعداد کارآموزان 5</a:t>
            </a:r>
          </a:p>
          <a:p>
            <a:pPr algn="r" rtl="1"/>
            <a:r>
              <a:rPr lang="fa-IR" sz="2800" smtClean="0">
                <a:latin typeface="Arial" panose="020B0604020202020204" pitchFamily="34" charset="0"/>
                <a:cs typeface="Arial" panose="020B0604020202020204" pitchFamily="34" charset="0"/>
              </a:rPr>
              <a:t>- بین </a:t>
            </a: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تا 3 بیمار ویزیت شود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072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357430"/>
            <a:ext cx="721523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b="1" dirty="0" smtClean="0">
                <a:solidFill>
                  <a:srgbClr val="FF0000"/>
                </a:solidFill>
              </a:rPr>
              <a:t>مشکل محور یا بیماری محور</a:t>
            </a:r>
          </a:p>
          <a:p>
            <a:pPr algn="ctr"/>
            <a:endParaRPr lang="fa-IR" sz="4800" b="1" dirty="0" smtClean="0">
              <a:solidFill>
                <a:srgbClr val="FF0000"/>
              </a:solidFill>
            </a:endParaRPr>
          </a:p>
          <a:p>
            <a:pPr algn="ctr"/>
            <a:endParaRPr lang="fa-IR" sz="4800" b="1" dirty="0" smtClean="0">
              <a:solidFill>
                <a:srgbClr val="FF0000"/>
              </a:solidFill>
            </a:endParaRPr>
          </a:p>
          <a:p>
            <a:pPr algn="ctr"/>
            <a:endParaRPr lang="fa-IR" sz="4800" b="1" dirty="0" smtClean="0">
              <a:solidFill>
                <a:srgbClr val="FF0000"/>
              </a:solidFill>
            </a:endParaRPr>
          </a:p>
          <a:p>
            <a:endParaRPr lang="fa-IR" sz="4800" b="1" dirty="0" smtClean="0">
              <a:solidFill>
                <a:srgbClr val="FF0000"/>
              </a:solidFill>
            </a:endParaRPr>
          </a:p>
          <a:p>
            <a:endParaRPr lang="fa-IR" sz="4800" b="1" dirty="0" smtClean="0">
              <a:solidFill>
                <a:srgbClr val="FF0000"/>
              </a:solidFill>
            </a:endParaRPr>
          </a:p>
          <a:p>
            <a:endParaRPr lang="en-US" sz="4800" b="1" dirty="0" smtClean="0">
              <a:solidFill>
                <a:srgbClr val="FF0000"/>
              </a:solidFill>
            </a:endParaRPr>
          </a:p>
          <a:p>
            <a:endParaRPr lang="en-US" sz="3600" dirty="0" smtClean="0">
              <a:solidFill>
                <a:srgbClr val="FF0000"/>
              </a:solidFill>
            </a:endParaRPr>
          </a:p>
          <a:p>
            <a:endParaRPr lang="en-US" sz="3600" dirty="0" smtClean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7224" y="2571744"/>
            <a:ext cx="73741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400" b="1" dirty="0" smtClean="0">
                <a:solidFill>
                  <a:srgbClr val="FF0000"/>
                </a:solidFill>
              </a:rPr>
              <a:t>طولانی با بیمار کم /کوتاه با کل بیماران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1785926"/>
            <a:ext cx="68580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/>
              <a:t>استراتژی های آموزشی</a:t>
            </a:r>
            <a:endParaRPr lang="en-US" sz="5400" dirty="0" smtClean="0"/>
          </a:p>
          <a:p>
            <a:pPr algn="ctr"/>
            <a:r>
              <a:rPr lang="fa-IR" sz="5400" dirty="0" smtClean="0">
                <a:solidFill>
                  <a:srgbClr val="FF0000"/>
                </a:solidFill>
              </a:rPr>
              <a:t>تنظیم استراتژی با توجه به درجه علمی اعضا</a:t>
            </a:r>
            <a:endParaRPr lang="en-US" sz="5400" dirty="0" smtClean="0">
              <a:solidFill>
                <a:srgbClr val="FF0000"/>
              </a:solidFill>
            </a:endParaRPr>
          </a:p>
          <a:p>
            <a:pPr algn="ctr"/>
            <a:endParaRPr lang="en-US" sz="5400" dirty="0" smtClean="0"/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28680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/>
              <a:t>1- به فراگیران در مورد آنچه به آنها قرار است یاد بدهید توضیح دهید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2- درباره آموزشی بودن مطالب به بیمار تاکید کنید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3-ایفای نقش بین استاد و بیمار در حضور دانشجویان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4- ارجاع پاسخ سوال بیمار به دانشجو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5- بازگو کردن نکات کلیدی بحت در انتها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6- فرصتی در خارج اتاق بیمار</a:t>
            </a:r>
            <a:endParaRPr lang="en-US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571480"/>
            <a:ext cx="835824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/>
              <a:t>8- ارجاع سوال فراگیر پایینتر به فراگیر بالاتر</a:t>
            </a:r>
          </a:p>
          <a:p>
            <a:pPr algn="r" rtl="1"/>
            <a:endParaRPr lang="fa-IR" sz="3200" dirty="0" smtClean="0"/>
          </a:p>
          <a:p>
            <a:pPr algn="r" rtl="1"/>
            <a:r>
              <a:rPr lang="fa-IR" sz="3200" dirty="0" smtClean="0"/>
              <a:t>9- اجازه داوری فراگیر در مورد </a:t>
            </a:r>
            <a:r>
              <a:rPr lang="en-US" sz="3200" dirty="0" smtClean="0"/>
              <a:t>ORDER </a:t>
            </a:r>
            <a:r>
              <a:rPr lang="fa-IR" sz="3200" dirty="0" smtClean="0"/>
              <a:t> استاد (علت درخواست آزمایشات /پاراکلینیک/ تجویز دارو)</a:t>
            </a:r>
          </a:p>
          <a:p>
            <a:pPr algn="r" rtl="1"/>
            <a:endParaRPr lang="fa-IR" sz="3200" dirty="0" smtClean="0"/>
          </a:p>
          <a:p>
            <a:pPr algn="r" rtl="1"/>
            <a:r>
              <a:rPr lang="fa-IR" sz="3200" dirty="0" smtClean="0"/>
              <a:t>10- نظر خواستن از اعضای گروه </a:t>
            </a:r>
          </a:p>
          <a:p>
            <a:pPr algn="r" rtl="1"/>
            <a:endParaRPr lang="fa-IR" sz="3200" dirty="0" smtClean="0"/>
          </a:p>
          <a:p>
            <a:pPr algn="r" rtl="1"/>
            <a:r>
              <a:rPr lang="fa-IR" sz="3200" dirty="0" smtClean="0"/>
              <a:t>11-</a:t>
            </a:r>
            <a:r>
              <a:rPr lang="en-US" sz="3200" dirty="0" smtClean="0"/>
              <a:t>ROLE PLAYING </a:t>
            </a:r>
            <a:endParaRPr lang="en-US" sz="32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357166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 smtClean="0">
                <a:solidFill>
                  <a:srgbClr val="FF0000"/>
                </a:solidFill>
              </a:rPr>
              <a:t>یک راند جذاب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285860"/>
            <a:ext cx="83582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/>
              <a:t>1- زمان راند ؟</a:t>
            </a:r>
          </a:p>
          <a:p>
            <a:pPr algn="r" rtl="1"/>
            <a:endParaRPr lang="fa-IR" sz="3200" dirty="0" smtClean="0"/>
          </a:p>
          <a:p>
            <a:pPr algn="r" rtl="1"/>
            <a:r>
              <a:rPr lang="fa-IR" sz="3200" dirty="0" smtClean="0"/>
              <a:t>2- انتخاب بیمار </a:t>
            </a:r>
            <a:r>
              <a:rPr lang="fa-IR" sz="2800" dirty="0" smtClean="0"/>
              <a:t>(نوع بیمار و شخصیت بیمار) ؟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3- جدا سازی راند کاری و آموزشی ؟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4- همه بیماران یا چند بیمار خاص ؟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5- درگیر کردن تمامی اعضای حاضر در راند ؟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6- پاتوفیزیولوژی مرتبط با مشکلات بالینی ؟</a:t>
            </a:r>
            <a:endParaRPr lang="en-US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8860" y="428604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 smtClean="0"/>
              <a:t>احتیاطات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500174"/>
            <a:ext cx="864399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/>
              <a:t>1- پرهیز از مطالب چالش برانگیز و اشتباهات احتما لی بر بالین بیمار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2- پرهیز ازتشخیص افتراقی های غیر منطبق بر بالین یا تشویش بر انگیز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3- پرسیدن سوال پاسخ نداده فراگیر ارشد از فراگیر پایینتر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4- اختلاط بحث های داخل و خارج از اتاق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5- خودداری از تحقیر ناخواسته فراگیران</a:t>
            </a:r>
          </a:p>
          <a:p>
            <a:pPr algn="r" rtl="1"/>
            <a:endParaRPr lang="fa-IR" sz="2800" dirty="0" smtClean="0"/>
          </a:p>
          <a:p>
            <a:pPr algn="r" rtl="1"/>
            <a:endParaRPr lang="fa-IR" sz="2800" dirty="0" smtClean="0"/>
          </a:p>
          <a:p>
            <a:pPr algn="r" rtl="1"/>
            <a:endParaRPr lang="fa-IR" sz="2800" dirty="0" smtClean="0"/>
          </a:p>
          <a:p>
            <a:pPr algn="r" rtl="1"/>
            <a:endParaRPr lang="en-US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00034" y="1778589"/>
            <a:ext cx="8215338" cy="305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استراتژی های اختصاصی برای بهبود کیفی آموزش بر بالین بیمار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توجه به راحتی بیمار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آموزش متمرکز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پویایی گروه </a:t>
            </a:r>
            <a:endParaRPr kumimoji="0" lang="fa-IR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7158" y="816643"/>
            <a:ext cx="84296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قبل از شروع آموزش از بیمار اجازه بگیرید: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الف- انجام این کار یک رفتار اخلاقی است . زیرا باید باید به بیمار این فرصت داده شود تا در صورتی که مایل به انجام این کار نیست ، مخالفت خود را اعلام نماید 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ب- به این ترتیب به بیمار اجازه داده می شود تا کنون بیشتری بر روی سیر وقایعی که در بیمارستان برای وی رخ می دهد داشته باشد 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ج- طی انجام این مرحله به بیمار می توان گفت که انتظار چه چیزی را باید داشته باشد ( از نظر طول مدت بحث ، شرکت  کنندگان در بحث و هدف از برگزاری این جلسه ) </a:t>
            </a:r>
            <a:endParaRPr kumimoji="0" lang="fa-I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14282" y="930929"/>
            <a:ext cx="850109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تمام افراد گروه را بیمار معرفی کنید</a:t>
            </a: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الف- برخی بیماران اینگونه ترجیح می دهند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ب- فراگیران نیز در صورتی که به اسم مورد شناسایی و خطاب قرار گیرند ، مشارکت بیشتری در بحث خواهند داشت تا اینکه تنها با ذکر نام دانشجو و دستیار بسنده گردد . </a:t>
            </a: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85720" y="428604"/>
            <a:ext cx="8429652" cy="456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بحث آموزشی باید فقط بر مبنای اطلاعات خود بیمار باشد :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 این کار به منظور پیشگیری از گیج شدن بیمار در مورد تشخیص  مطرح شده برای وی است . بنابراین سوالاتی مانند : اگر حالا آقای ..... علاوه بر کبد بزرگ که دارد ، بثورات پوستی نیز داشت ، آن وقت چه تشخیصی براس وی مطرح می شد .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را  باید به بحث در اتاق کنفرانس و در زمانی قبل یا بعد از بودن با بیمار موکول نمود . </a:t>
            </a: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28596" y="720246"/>
            <a:ext cx="8358214" cy="130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پس از پایان جلسه یک نفره معین شود تا به پرسش های احتمالی که برای  بیمار پس از این جلسه مطرح شده است . پاسخ دهد . </a:t>
            </a:r>
            <a:endParaRPr kumimoji="0" lang="fa-IR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1287243"/>
            <a:ext cx="85725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آموزش متمرکز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: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هدف از این حیطه ، برگزاری یک جلسه آموزشی موثر به گونه ای متمرکز و متناسب با نیازهای  بیمار و فراگیران می باشد 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2-1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 بیمار را بشناسید و بیماری وی را تشخیص دهید 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2-2 وضعیت آموزشی فراگیران را بشناسد . </a:t>
            </a:r>
            <a:endParaRPr lang="fa-IR" sz="2000" b="1" dirty="0">
              <a:latin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2-3</a:t>
            </a:r>
            <a:r>
              <a:rPr kumimoji="0" lang="fa-IR" sz="2000" b="1" i="0" u="none" strike="noStrike" cap="none" normalizeH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اکنون آموزش  خود را به سوی نیازهای فراگیران نشانه گیری نمایید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57158" y="285728"/>
            <a:ext cx="857252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</a:rPr>
              <a:t>نکاتی درباه مهارت پرسیدن سوال های خوب در هنگام بحث بر بالین :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a-IR" sz="2800" b="1" dirty="0" smtClean="0">
                <a:latin typeface="Calibri" pitchFamily="34" charset="0"/>
                <a:ea typeface="Calibri" pitchFamily="34" charset="0"/>
              </a:rPr>
              <a:t>1- </a:t>
            </a: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تعداد سوال باید زیاد یا کم نباشد . پرسیدن زیاد فراگیر را خسته می کند و ممکن است اینگونه برداشت شود  که استاد می خواهد دانش و معلومات خود را به رخ دانشجویان بکشد 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a-IR" sz="2000" b="1" dirty="0" smtClean="0">
                <a:latin typeface="Arial" pitchFamily="34" charset="0"/>
              </a:rPr>
              <a:t>2-</a:t>
            </a: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نباید راجع به موضوعات کم ارزشی که خود استاد تازه در باره آنها مطالعه کرده است و حضور ذهن دارد ، سوال پرسیده شود .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3-نباید سوالی پرسید که بالاتر از سطح فراگیر باشد.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85720" y="57084"/>
            <a:ext cx="8572528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4- نباید تمام بار سوالات را به سوی رزیدنت ارشد نشانه گرفت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5- نباید همان سوالی را که رزیدنت ارشد بلد نبوده به آن پاسخ دهد ، از یک اینترن پرسید .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6- سوال باید به گونه ای باشد که فرایند کشف را ترغیب کند نه اینکه تفکر را محدود کند و فقط یک پاسخ مشخص را دنبال کند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874</Words>
  <Application>Microsoft Office PowerPoint</Application>
  <PresentationFormat>On-screen Show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آموزش بر بالین بیمار   دکترکیاوش فکری  فوق تخصص هماتولوژی انکولوژی کودکان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Atfal</dc:creator>
  <cp:lastModifiedBy>MA-SalehRiyahi-PC</cp:lastModifiedBy>
  <cp:revision>46</cp:revision>
  <dcterms:created xsi:type="dcterms:W3CDTF">2015-09-01T06:13:26Z</dcterms:created>
  <dcterms:modified xsi:type="dcterms:W3CDTF">2021-06-30T07:57:40Z</dcterms:modified>
</cp:coreProperties>
</file>